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113" d="100"/>
          <a:sy n="113" d="100"/>
        </p:scale>
        <p:origin x="164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7562F1D-B77C-4F4F-8717-01FB8FA9D8C9}" type="datetimeFigureOut">
              <a:rPr lang="en-US" smtClean="0"/>
              <a:t>3/10/21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D6CF4-906B-4151-9FB8-969DFCED324A}" type="slidenum">
              <a:rPr lang="en-US" smtClean="0"/>
              <a:t>‹#›</a:t>
            </a:fld>
            <a:endParaRPr lang="en-US"/>
          </a:p>
        </p:txBody>
      </p:sp>
    </p:spTree>
    <p:extLst>
      <p:ext uri="{BB962C8B-B14F-4D97-AF65-F5344CB8AC3E}">
        <p14:creationId xmlns:p14="http://schemas.microsoft.com/office/powerpoint/2010/main" val="1714859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562F1D-B77C-4F4F-8717-01FB8FA9D8C9}" type="datetimeFigureOut">
              <a:rPr lang="en-US" smtClean="0"/>
              <a:t>3/10/21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D6CF4-906B-4151-9FB8-969DFCED324A}" type="slidenum">
              <a:rPr lang="en-US" smtClean="0"/>
              <a:t>‹#›</a:t>
            </a:fld>
            <a:endParaRPr lang="en-US"/>
          </a:p>
        </p:txBody>
      </p:sp>
    </p:spTree>
    <p:extLst>
      <p:ext uri="{BB962C8B-B14F-4D97-AF65-F5344CB8AC3E}">
        <p14:creationId xmlns:p14="http://schemas.microsoft.com/office/powerpoint/2010/main" val="4188009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562F1D-B77C-4F4F-8717-01FB8FA9D8C9}" type="datetimeFigureOut">
              <a:rPr lang="en-US" smtClean="0"/>
              <a:t>3/10/21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D6CF4-906B-4151-9FB8-969DFCED324A}" type="slidenum">
              <a:rPr lang="en-US" smtClean="0"/>
              <a:t>‹#›</a:t>
            </a:fld>
            <a:endParaRPr lang="en-US"/>
          </a:p>
        </p:txBody>
      </p:sp>
    </p:spTree>
    <p:extLst>
      <p:ext uri="{BB962C8B-B14F-4D97-AF65-F5344CB8AC3E}">
        <p14:creationId xmlns:p14="http://schemas.microsoft.com/office/powerpoint/2010/main" val="1157229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562F1D-B77C-4F4F-8717-01FB8FA9D8C9}" type="datetimeFigureOut">
              <a:rPr lang="en-US" smtClean="0"/>
              <a:t>3/10/21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D6CF4-906B-4151-9FB8-969DFCED324A}" type="slidenum">
              <a:rPr lang="en-US" smtClean="0"/>
              <a:t>‹#›</a:t>
            </a:fld>
            <a:endParaRPr lang="en-US"/>
          </a:p>
        </p:txBody>
      </p:sp>
    </p:spTree>
    <p:extLst>
      <p:ext uri="{BB962C8B-B14F-4D97-AF65-F5344CB8AC3E}">
        <p14:creationId xmlns:p14="http://schemas.microsoft.com/office/powerpoint/2010/main" val="3594537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562F1D-B77C-4F4F-8717-01FB8FA9D8C9}" type="datetimeFigureOut">
              <a:rPr lang="en-US" smtClean="0"/>
              <a:t>3/10/21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D6CF4-906B-4151-9FB8-969DFCED324A}" type="slidenum">
              <a:rPr lang="en-US" smtClean="0"/>
              <a:t>‹#›</a:t>
            </a:fld>
            <a:endParaRPr lang="en-US"/>
          </a:p>
        </p:txBody>
      </p:sp>
    </p:spTree>
    <p:extLst>
      <p:ext uri="{BB962C8B-B14F-4D97-AF65-F5344CB8AC3E}">
        <p14:creationId xmlns:p14="http://schemas.microsoft.com/office/powerpoint/2010/main" val="3507425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7562F1D-B77C-4F4F-8717-01FB8FA9D8C9}" type="datetimeFigureOut">
              <a:rPr lang="en-US" smtClean="0"/>
              <a:t>3/10/21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DD6CF4-906B-4151-9FB8-969DFCED324A}" type="slidenum">
              <a:rPr lang="en-US" smtClean="0"/>
              <a:t>‹#›</a:t>
            </a:fld>
            <a:endParaRPr lang="en-US"/>
          </a:p>
        </p:txBody>
      </p:sp>
    </p:spTree>
    <p:extLst>
      <p:ext uri="{BB962C8B-B14F-4D97-AF65-F5344CB8AC3E}">
        <p14:creationId xmlns:p14="http://schemas.microsoft.com/office/powerpoint/2010/main" val="4202968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7562F1D-B77C-4F4F-8717-01FB8FA9D8C9}" type="datetimeFigureOut">
              <a:rPr lang="en-US" smtClean="0"/>
              <a:t>3/10/21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DD6CF4-906B-4151-9FB8-969DFCED324A}" type="slidenum">
              <a:rPr lang="en-US" smtClean="0"/>
              <a:t>‹#›</a:t>
            </a:fld>
            <a:endParaRPr lang="en-US"/>
          </a:p>
        </p:txBody>
      </p:sp>
    </p:spTree>
    <p:extLst>
      <p:ext uri="{BB962C8B-B14F-4D97-AF65-F5344CB8AC3E}">
        <p14:creationId xmlns:p14="http://schemas.microsoft.com/office/powerpoint/2010/main" val="865757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562F1D-B77C-4F4F-8717-01FB8FA9D8C9}" type="datetimeFigureOut">
              <a:rPr lang="en-US" smtClean="0"/>
              <a:t>3/10/21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DD6CF4-906B-4151-9FB8-969DFCED324A}" type="slidenum">
              <a:rPr lang="en-US" smtClean="0"/>
              <a:t>‹#›</a:t>
            </a:fld>
            <a:endParaRPr lang="en-US"/>
          </a:p>
        </p:txBody>
      </p:sp>
    </p:spTree>
    <p:extLst>
      <p:ext uri="{BB962C8B-B14F-4D97-AF65-F5344CB8AC3E}">
        <p14:creationId xmlns:p14="http://schemas.microsoft.com/office/powerpoint/2010/main" val="2966125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562F1D-B77C-4F4F-8717-01FB8FA9D8C9}" type="datetimeFigureOut">
              <a:rPr lang="en-US" smtClean="0"/>
              <a:t>3/10/21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DD6CF4-906B-4151-9FB8-969DFCED324A}" type="slidenum">
              <a:rPr lang="en-US" smtClean="0"/>
              <a:t>‹#›</a:t>
            </a:fld>
            <a:endParaRPr lang="en-US"/>
          </a:p>
        </p:txBody>
      </p:sp>
    </p:spTree>
    <p:extLst>
      <p:ext uri="{BB962C8B-B14F-4D97-AF65-F5344CB8AC3E}">
        <p14:creationId xmlns:p14="http://schemas.microsoft.com/office/powerpoint/2010/main" val="30325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7562F1D-B77C-4F4F-8717-01FB8FA9D8C9}" type="datetimeFigureOut">
              <a:rPr lang="en-US" smtClean="0"/>
              <a:t>3/10/21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DD6CF4-906B-4151-9FB8-969DFCED324A}" type="slidenum">
              <a:rPr lang="en-US" smtClean="0"/>
              <a:t>‹#›</a:t>
            </a:fld>
            <a:endParaRPr lang="en-US"/>
          </a:p>
        </p:txBody>
      </p:sp>
    </p:spTree>
    <p:extLst>
      <p:ext uri="{BB962C8B-B14F-4D97-AF65-F5344CB8AC3E}">
        <p14:creationId xmlns:p14="http://schemas.microsoft.com/office/powerpoint/2010/main" val="1518317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7562F1D-B77C-4F4F-8717-01FB8FA9D8C9}" type="datetimeFigureOut">
              <a:rPr lang="en-US" smtClean="0"/>
              <a:t>3/10/21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DD6CF4-906B-4151-9FB8-969DFCED324A}" type="slidenum">
              <a:rPr lang="en-US" smtClean="0"/>
              <a:t>‹#›</a:t>
            </a:fld>
            <a:endParaRPr lang="en-US"/>
          </a:p>
        </p:txBody>
      </p:sp>
    </p:spTree>
    <p:extLst>
      <p:ext uri="{BB962C8B-B14F-4D97-AF65-F5344CB8AC3E}">
        <p14:creationId xmlns:p14="http://schemas.microsoft.com/office/powerpoint/2010/main" val="2980083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562F1D-B77C-4F4F-8717-01FB8FA9D8C9}" type="datetimeFigureOut">
              <a:rPr lang="en-US" smtClean="0"/>
              <a:t>3/10/21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DD6CF4-906B-4151-9FB8-969DFCED324A}" type="slidenum">
              <a:rPr lang="en-US" smtClean="0"/>
              <a:t>‹#›</a:t>
            </a:fld>
            <a:endParaRPr lang="en-US"/>
          </a:p>
        </p:txBody>
      </p:sp>
    </p:spTree>
    <p:extLst>
      <p:ext uri="{BB962C8B-B14F-4D97-AF65-F5344CB8AC3E}">
        <p14:creationId xmlns:p14="http://schemas.microsoft.com/office/powerpoint/2010/main" val="16437263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diedre@yjsmith.com" TargetMode="External"/><Relationship Id="rId2" Type="http://schemas.openxmlformats.org/officeDocument/2006/relationships/hyperlink" Target="mailto:natalie@atlatigo.com"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graphical user interface&#10;&#10;Description automatically generated">
            <a:extLst>
              <a:ext uri="{FF2B5EF4-FFF2-40B4-BE49-F238E27FC236}">
                <a16:creationId xmlns:a16="http://schemas.microsoft.com/office/drawing/2014/main" id="{BF42C6E8-06F8-469D-8DD1-D8061D818BA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28650" y="351696"/>
            <a:ext cx="7886700" cy="1937084"/>
          </a:xfrm>
        </p:spPr>
      </p:pic>
      <p:sp>
        <p:nvSpPr>
          <p:cNvPr id="6" name="TextBox 5">
            <a:extLst>
              <a:ext uri="{FF2B5EF4-FFF2-40B4-BE49-F238E27FC236}">
                <a16:creationId xmlns:a16="http://schemas.microsoft.com/office/drawing/2014/main" id="{4C6AFEA1-2084-4116-B32A-32AB04AC0FDB}"/>
              </a:ext>
            </a:extLst>
          </p:cNvPr>
          <p:cNvSpPr txBox="1"/>
          <p:nvPr/>
        </p:nvSpPr>
        <p:spPr>
          <a:xfrm>
            <a:off x="628651" y="2734322"/>
            <a:ext cx="7886699" cy="2893100"/>
          </a:xfrm>
          <a:prstGeom prst="rect">
            <a:avLst/>
          </a:prstGeom>
          <a:noFill/>
        </p:spPr>
        <p:txBody>
          <a:bodyPr wrap="square" rtlCol="0">
            <a:spAutoFit/>
          </a:bodyPr>
          <a:lstStyle/>
          <a:p>
            <a:r>
              <a:rPr lang="en-US" sz="1400" dirty="0"/>
              <a:t>While we all miss big gatherings and parties, and were hopeful this year would be back to normal, 2021 has continued to look a bit differently. Part of the mission of the Pikes Peak Range Riders Foundation is to give back to the community and focus on youth events and activities. To still be able to carry out this mission, the Board has decided to move forward with a hybrid of fundraising events in 2021. As we cannot host Rendezvous - the premier, signature event at Latigo – we can host a smaller event in person and have also added a virtual feature for those that cannot attend. </a:t>
            </a:r>
          </a:p>
          <a:p>
            <a:endParaRPr lang="en-US" sz="1400" dirty="0"/>
          </a:p>
          <a:p>
            <a:r>
              <a:rPr lang="en-US" sz="1400" dirty="0"/>
              <a:t>Welcome, A Night of Celebration at Latigo. </a:t>
            </a:r>
          </a:p>
          <a:p>
            <a:endParaRPr lang="en-US" sz="1400" dirty="0"/>
          </a:p>
          <a:p>
            <a:r>
              <a:rPr lang="en-US" sz="1400" dirty="0"/>
              <a:t>Enjoy a cocktail reception, silent auction and dancing to Exit West on Saturday, April 24, from 5:30 – 10:00 PM. Help us celebrate burning the mortgage in 2020 and enjoy great company, food and cocktails. Tickets are limited and on a first-come, first serve basis because of current county COVID-19 restrictions. </a:t>
            </a:r>
          </a:p>
          <a:p>
            <a:endParaRPr lang="en-US" sz="1400" dirty="0"/>
          </a:p>
        </p:txBody>
      </p:sp>
    </p:spTree>
    <p:extLst>
      <p:ext uri="{BB962C8B-B14F-4D97-AF65-F5344CB8AC3E}">
        <p14:creationId xmlns:p14="http://schemas.microsoft.com/office/powerpoint/2010/main" val="3330199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DACD14A-A7DE-4DB2-B1E5-B6D275A821C0}"/>
              </a:ext>
            </a:extLst>
          </p:cNvPr>
          <p:cNvSpPr txBox="1"/>
          <p:nvPr/>
        </p:nvSpPr>
        <p:spPr>
          <a:xfrm>
            <a:off x="590536" y="2198749"/>
            <a:ext cx="7886699" cy="646331"/>
          </a:xfrm>
          <a:prstGeom prst="rect">
            <a:avLst/>
          </a:prstGeom>
          <a:noFill/>
        </p:spPr>
        <p:txBody>
          <a:bodyPr wrap="square" rtlCol="0">
            <a:spAutoFit/>
          </a:bodyPr>
          <a:lstStyle/>
          <a:p>
            <a:pPr algn="ctr"/>
            <a:r>
              <a:rPr lang="en-US" sz="3600" dirty="0">
                <a:latin typeface="Harlow Solid Italic" panose="04030604020F02020D02" pitchFamily="82" charset="0"/>
              </a:rPr>
              <a:t>Sponsorship Opportunities</a:t>
            </a:r>
          </a:p>
        </p:txBody>
      </p:sp>
      <p:sp>
        <p:nvSpPr>
          <p:cNvPr id="3" name="TextBox 2">
            <a:extLst>
              <a:ext uri="{FF2B5EF4-FFF2-40B4-BE49-F238E27FC236}">
                <a16:creationId xmlns:a16="http://schemas.microsoft.com/office/drawing/2014/main" id="{571FA096-3D32-4A5D-A3B7-268B654F859B}"/>
              </a:ext>
            </a:extLst>
          </p:cNvPr>
          <p:cNvSpPr txBox="1"/>
          <p:nvPr/>
        </p:nvSpPr>
        <p:spPr>
          <a:xfrm>
            <a:off x="772357" y="3429000"/>
            <a:ext cx="2343705" cy="2893100"/>
          </a:xfrm>
          <a:prstGeom prst="rect">
            <a:avLst/>
          </a:prstGeom>
          <a:noFill/>
        </p:spPr>
        <p:txBody>
          <a:bodyPr wrap="square" rtlCol="0">
            <a:spAutoFit/>
          </a:bodyPr>
          <a:lstStyle/>
          <a:p>
            <a:r>
              <a:rPr lang="en-US" sz="1400" b="1" dirty="0"/>
              <a:t>Includes:</a:t>
            </a:r>
          </a:p>
          <a:p>
            <a:pPr marL="171450" indent="-171450">
              <a:buFont typeface="Arial" panose="020B0604020202020204" pitchFamily="34" charset="0"/>
              <a:buChar char="•"/>
            </a:pPr>
            <a:r>
              <a:rPr lang="en-US" sz="1400" dirty="0"/>
              <a:t>Event lead sponsorship recognition</a:t>
            </a:r>
          </a:p>
          <a:p>
            <a:pPr marL="171450" indent="-171450">
              <a:buFont typeface="Arial" panose="020B0604020202020204" pitchFamily="34" charset="0"/>
              <a:buChar char="•"/>
            </a:pPr>
            <a:r>
              <a:rPr lang="en-US" sz="1400" dirty="0"/>
              <a:t>Name and/or logo inclusion in:</a:t>
            </a:r>
          </a:p>
          <a:p>
            <a:pPr marL="628650" lvl="1" indent="-171450">
              <a:buFont typeface="Arial" panose="020B0604020202020204" pitchFamily="34" charset="0"/>
              <a:buChar char="•"/>
            </a:pPr>
            <a:r>
              <a:rPr lang="en-US" sz="1400" dirty="0"/>
              <a:t>Marketing collateral </a:t>
            </a:r>
          </a:p>
          <a:p>
            <a:pPr marL="628650" lvl="1" indent="-171450">
              <a:buFont typeface="Arial" panose="020B0604020202020204" pitchFamily="34" charset="0"/>
              <a:buChar char="•"/>
            </a:pPr>
            <a:r>
              <a:rPr lang="en-US" sz="1400" dirty="0"/>
              <a:t>Social media </a:t>
            </a:r>
          </a:p>
          <a:p>
            <a:pPr marL="628650" lvl="1" indent="-171450">
              <a:buFont typeface="Arial" panose="020B0604020202020204" pitchFamily="34" charset="0"/>
              <a:buChar char="•"/>
            </a:pPr>
            <a:r>
              <a:rPr lang="en-US" sz="1400" dirty="0"/>
              <a:t>Website	</a:t>
            </a:r>
          </a:p>
          <a:p>
            <a:pPr marL="171450" indent="-171450">
              <a:buFont typeface="Arial" panose="020B0604020202020204" pitchFamily="34" charset="0"/>
              <a:buChar char="•"/>
            </a:pPr>
            <a:r>
              <a:rPr lang="en-US" sz="1400" dirty="0"/>
              <a:t>Banner ad on website</a:t>
            </a:r>
          </a:p>
          <a:p>
            <a:pPr marL="171450" indent="-171450">
              <a:buFont typeface="Arial" panose="020B0604020202020204" pitchFamily="34" charset="0"/>
              <a:buChar char="•"/>
            </a:pPr>
            <a:r>
              <a:rPr lang="en-US" sz="1400" dirty="0"/>
              <a:t>In-event recognition</a:t>
            </a:r>
          </a:p>
          <a:p>
            <a:pPr marL="171450" indent="-171450">
              <a:buFont typeface="Arial" panose="020B0604020202020204" pitchFamily="34" charset="0"/>
              <a:buChar char="•"/>
            </a:pPr>
            <a:r>
              <a:rPr lang="en-US" sz="1400" dirty="0"/>
              <a:t>Tax Deduction </a:t>
            </a:r>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r>
              <a:rPr lang="en-US" sz="1400" i="1" dirty="0"/>
              <a:t>Limit of 1 available</a:t>
            </a:r>
          </a:p>
        </p:txBody>
      </p:sp>
      <p:sp>
        <p:nvSpPr>
          <p:cNvPr id="8" name="TextBox 7">
            <a:extLst>
              <a:ext uri="{FF2B5EF4-FFF2-40B4-BE49-F238E27FC236}">
                <a16:creationId xmlns:a16="http://schemas.microsoft.com/office/drawing/2014/main" id="{D5F0BE5E-AEB1-4A9A-9374-EDD09C7B99C7}"/>
              </a:ext>
            </a:extLst>
          </p:cNvPr>
          <p:cNvSpPr txBox="1"/>
          <p:nvPr/>
        </p:nvSpPr>
        <p:spPr>
          <a:xfrm>
            <a:off x="3547369" y="3429000"/>
            <a:ext cx="2343705" cy="2893100"/>
          </a:xfrm>
          <a:prstGeom prst="rect">
            <a:avLst/>
          </a:prstGeom>
          <a:noFill/>
        </p:spPr>
        <p:txBody>
          <a:bodyPr wrap="square" rtlCol="0">
            <a:spAutoFit/>
          </a:bodyPr>
          <a:lstStyle/>
          <a:p>
            <a:r>
              <a:rPr lang="en-US" sz="1400" b="1" dirty="0"/>
              <a:t>Includes:</a:t>
            </a:r>
          </a:p>
          <a:p>
            <a:pPr marL="171450" indent="-171450">
              <a:buFont typeface="Arial" panose="020B0604020202020204" pitchFamily="34" charset="0"/>
              <a:buChar char="•"/>
            </a:pPr>
            <a:r>
              <a:rPr lang="en-US" sz="1400" dirty="0"/>
              <a:t>Event recognition</a:t>
            </a:r>
          </a:p>
          <a:p>
            <a:pPr marL="171450" indent="-171450">
              <a:buFont typeface="Arial" panose="020B0604020202020204" pitchFamily="34" charset="0"/>
              <a:buChar char="•"/>
            </a:pPr>
            <a:r>
              <a:rPr lang="en-US" sz="1400" dirty="0"/>
              <a:t>Name and/or logo inclusion in:</a:t>
            </a:r>
          </a:p>
          <a:p>
            <a:pPr marL="628650" lvl="1" indent="-171450">
              <a:buFont typeface="Arial" panose="020B0604020202020204" pitchFamily="34" charset="0"/>
              <a:buChar char="•"/>
            </a:pPr>
            <a:r>
              <a:rPr lang="en-US" sz="1400" dirty="0"/>
              <a:t>Marketing collateral </a:t>
            </a:r>
          </a:p>
          <a:p>
            <a:pPr marL="628650" lvl="1" indent="-171450">
              <a:buFont typeface="Arial" panose="020B0604020202020204" pitchFamily="34" charset="0"/>
              <a:buChar char="•"/>
            </a:pPr>
            <a:r>
              <a:rPr lang="en-US" sz="1400" dirty="0"/>
              <a:t>Social media </a:t>
            </a:r>
          </a:p>
          <a:p>
            <a:pPr marL="628650" lvl="1" indent="-171450">
              <a:buFont typeface="Arial" panose="020B0604020202020204" pitchFamily="34" charset="0"/>
              <a:buChar char="•"/>
            </a:pPr>
            <a:r>
              <a:rPr lang="en-US" sz="1400" dirty="0"/>
              <a:t>Website	</a:t>
            </a:r>
          </a:p>
          <a:p>
            <a:pPr marL="171450" indent="-171450">
              <a:buFont typeface="Arial" panose="020B0604020202020204" pitchFamily="34" charset="0"/>
              <a:buChar char="•"/>
            </a:pPr>
            <a:r>
              <a:rPr lang="en-US" sz="1400" dirty="0"/>
              <a:t>In-event recognition</a:t>
            </a:r>
          </a:p>
          <a:p>
            <a:pPr marL="171450" indent="-171450">
              <a:buFont typeface="Arial" panose="020B0604020202020204" pitchFamily="34" charset="0"/>
              <a:buChar char="•"/>
            </a:pPr>
            <a:r>
              <a:rPr lang="en-US" sz="1400" dirty="0"/>
              <a:t>Tax Deduction </a:t>
            </a:r>
          </a:p>
          <a:p>
            <a:endParaRPr lang="en-US" sz="1400" dirty="0"/>
          </a:p>
          <a:p>
            <a:endParaRPr lang="en-US" sz="1400" dirty="0"/>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r>
              <a:rPr lang="en-US" sz="1400" i="1" dirty="0"/>
              <a:t>Limit of 1 available</a:t>
            </a:r>
          </a:p>
        </p:txBody>
      </p:sp>
      <p:sp>
        <p:nvSpPr>
          <p:cNvPr id="9" name="TextBox 8">
            <a:extLst>
              <a:ext uri="{FF2B5EF4-FFF2-40B4-BE49-F238E27FC236}">
                <a16:creationId xmlns:a16="http://schemas.microsoft.com/office/drawing/2014/main" id="{395E8192-990F-4AEE-AE90-4AC66263C077}"/>
              </a:ext>
            </a:extLst>
          </p:cNvPr>
          <p:cNvSpPr txBox="1"/>
          <p:nvPr/>
        </p:nvSpPr>
        <p:spPr>
          <a:xfrm>
            <a:off x="6322381" y="3429000"/>
            <a:ext cx="2343705" cy="2893100"/>
          </a:xfrm>
          <a:prstGeom prst="rect">
            <a:avLst/>
          </a:prstGeom>
          <a:noFill/>
        </p:spPr>
        <p:txBody>
          <a:bodyPr wrap="square" rtlCol="0">
            <a:spAutoFit/>
          </a:bodyPr>
          <a:lstStyle/>
          <a:p>
            <a:r>
              <a:rPr lang="en-US" sz="1400" b="1" dirty="0"/>
              <a:t>Includes:</a:t>
            </a:r>
          </a:p>
          <a:p>
            <a:pPr marL="171450" indent="-171450">
              <a:buFont typeface="Arial" panose="020B0604020202020204" pitchFamily="34" charset="0"/>
              <a:buChar char="•"/>
            </a:pPr>
            <a:r>
              <a:rPr lang="en-US" sz="1400" dirty="0"/>
              <a:t>Event recognition</a:t>
            </a:r>
          </a:p>
          <a:p>
            <a:pPr marL="171450" indent="-171450">
              <a:buFont typeface="Arial" panose="020B0604020202020204" pitchFamily="34" charset="0"/>
              <a:buChar char="•"/>
            </a:pPr>
            <a:r>
              <a:rPr lang="en-US" sz="1400" dirty="0"/>
              <a:t>Name and/or logo inclusion in:</a:t>
            </a:r>
          </a:p>
          <a:p>
            <a:pPr marL="628650" lvl="1" indent="-171450">
              <a:buFont typeface="Arial" panose="020B0604020202020204" pitchFamily="34" charset="0"/>
              <a:buChar char="•"/>
            </a:pPr>
            <a:r>
              <a:rPr lang="en-US" sz="1400" dirty="0"/>
              <a:t>Marketing collateral </a:t>
            </a:r>
          </a:p>
          <a:p>
            <a:pPr marL="628650" lvl="1" indent="-171450">
              <a:buFont typeface="Arial" panose="020B0604020202020204" pitchFamily="34" charset="0"/>
              <a:buChar char="•"/>
            </a:pPr>
            <a:r>
              <a:rPr lang="en-US" sz="1400" dirty="0"/>
              <a:t>Website	</a:t>
            </a:r>
          </a:p>
          <a:p>
            <a:pPr marL="171450" indent="-171450">
              <a:buFont typeface="Arial" panose="020B0604020202020204" pitchFamily="34" charset="0"/>
              <a:buChar char="•"/>
            </a:pPr>
            <a:r>
              <a:rPr lang="en-US" sz="1400" dirty="0"/>
              <a:t>In-event recognition</a:t>
            </a:r>
          </a:p>
          <a:p>
            <a:pPr marL="171450" indent="-171450">
              <a:buFont typeface="Arial" panose="020B0604020202020204" pitchFamily="34" charset="0"/>
              <a:buChar char="•"/>
            </a:pPr>
            <a:r>
              <a:rPr lang="en-US" sz="1400" dirty="0"/>
              <a:t>Tax Deduction </a:t>
            </a:r>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r>
              <a:rPr lang="en-US" sz="1400" i="1" dirty="0"/>
              <a:t>Unlimited Available</a:t>
            </a:r>
          </a:p>
        </p:txBody>
      </p:sp>
      <p:sp>
        <p:nvSpPr>
          <p:cNvPr id="4" name="TextBox 3">
            <a:extLst>
              <a:ext uri="{FF2B5EF4-FFF2-40B4-BE49-F238E27FC236}">
                <a16:creationId xmlns:a16="http://schemas.microsoft.com/office/drawing/2014/main" id="{BACE7B37-0E95-40CF-880F-A37951D4D309}"/>
              </a:ext>
            </a:extLst>
          </p:cNvPr>
          <p:cNvSpPr txBox="1"/>
          <p:nvPr/>
        </p:nvSpPr>
        <p:spPr>
          <a:xfrm>
            <a:off x="489196" y="2947386"/>
            <a:ext cx="2733398" cy="369332"/>
          </a:xfrm>
          <a:prstGeom prst="rect">
            <a:avLst/>
          </a:prstGeom>
          <a:noFill/>
        </p:spPr>
        <p:txBody>
          <a:bodyPr wrap="square" rtlCol="0">
            <a:spAutoFit/>
          </a:bodyPr>
          <a:lstStyle/>
          <a:p>
            <a:r>
              <a:rPr lang="en-US" dirty="0">
                <a:latin typeface="Harlow Solid Italic" panose="04030604020F02020D02" pitchFamily="82" charset="0"/>
              </a:rPr>
              <a:t>Presenting Sponsor: $2,500</a:t>
            </a:r>
          </a:p>
        </p:txBody>
      </p:sp>
      <p:sp>
        <p:nvSpPr>
          <p:cNvPr id="10" name="TextBox 9">
            <a:extLst>
              <a:ext uri="{FF2B5EF4-FFF2-40B4-BE49-F238E27FC236}">
                <a16:creationId xmlns:a16="http://schemas.microsoft.com/office/drawing/2014/main" id="{46E37046-225C-4402-9D10-E4AC2AF34B2C}"/>
              </a:ext>
            </a:extLst>
          </p:cNvPr>
          <p:cNvSpPr txBox="1"/>
          <p:nvPr/>
        </p:nvSpPr>
        <p:spPr>
          <a:xfrm>
            <a:off x="3453876" y="2947386"/>
            <a:ext cx="2254466" cy="369332"/>
          </a:xfrm>
          <a:prstGeom prst="rect">
            <a:avLst/>
          </a:prstGeom>
          <a:noFill/>
        </p:spPr>
        <p:txBody>
          <a:bodyPr wrap="square" rtlCol="0">
            <a:spAutoFit/>
          </a:bodyPr>
          <a:lstStyle/>
          <a:p>
            <a:r>
              <a:rPr lang="en-US" dirty="0">
                <a:latin typeface="Harlow Solid Italic" panose="04030604020F02020D02" pitchFamily="82" charset="0"/>
              </a:rPr>
              <a:t>Title Sponsor: $1,500</a:t>
            </a:r>
          </a:p>
        </p:txBody>
      </p:sp>
      <p:sp>
        <p:nvSpPr>
          <p:cNvPr id="11" name="TextBox 10">
            <a:extLst>
              <a:ext uri="{FF2B5EF4-FFF2-40B4-BE49-F238E27FC236}">
                <a16:creationId xmlns:a16="http://schemas.microsoft.com/office/drawing/2014/main" id="{0276B3CE-BF75-4678-A444-BC07DA21F661}"/>
              </a:ext>
            </a:extLst>
          </p:cNvPr>
          <p:cNvSpPr txBox="1"/>
          <p:nvPr/>
        </p:nvSpPr>
        <p:spPr>
          <a:xfrm>
            <a:off x="6029880" y="2947386"/>
            <a:ext cx="2733398" cy="369332"/>
          </a:xfrm>
          <a:prstGeom prst="rect">
            <a:avLst/>
          </a:prstGeom>
          <a:noFill/>
        </p:spPr>
        <p:txBody>
          <a:bodyPr wrap="square" rtlCol="0">
            <a:spAutoFit/>
          </a:bodyPr>
          <a:lstStyle/>
          <a:p>
            <a:r>
              <a:rPr lang="en-US" dirty="0">
                <a:latin typeface="Harlow Solid Italic" panose="04030604020F02020D02" pitchFamily="82" charset="0"/>
              </a:rPr>
              <a:t>Supporting Sponsor: $500</a:t>
            </a:r>
          </a:p>
        </p:txBody>
      </p:sp>
      <p:cxnSp>
        <p:nvCxnSpPr>
          <p:cNvPr id="13" name="Straight Arrow Connector 12">
            <a:extLst>
              <a:ext uri="{FF2B5EF4-FFF2-40B4-BE49-F238E27FC236}">
                <a16:creationId xmlns:a16="http://schemas.microsoft.com/office/drawing/2014/main" id="{ED5E307E-B3E4-4048-94A8-3DB1002943BE}"/>
              </a:ext>
            </a:extLst>
          </p:cNvPr>
          <p:cNvCxnSpPr>
            <a:stCxn id="4" idx="3"/>
          </p:cNvCxnSpPr>
          <p:nvPr/>
        </p:nvCxnSpPr>
        <p:spPr>
          <a:xfrm>
            <a:off x="3222594" y="3132052"/>
            <a:ext cx="0" cy="307343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46C3EF2F-201B-4D32-B842-C5600AD6EEF1}"/>
              </a:ext>
            </a:extLst>
          </p:cNvPr>
          <p:cNvCxnSpPr/>
          <p:nvPr/>
        </p:nvCxnSpPr>
        <p:spPr>
          <a:xfrm>
            <a:off x="5891074" y="3132052"/>
            <a:ext cx="0" cy="307343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Content Placeholder 6">
            <a:extLst>
              <a:ext uri="{FF2B5EF4-FFF2-40B4-BE49-F238E27FC236}">
                <a16:creationId xmlns:a16="http://schemas.microsoft.com/office/drawing/2014/main" id="{438F5987-C619-C447-A118-960E963A13A2}"/>
              </a:ext>
            </a:extLst>
          </p:cNvPr>
          <p:cNvSpPr>
            <a:spLocks noGrp="1"/>
          </p:cNvSpPr>
          <p:nvPr>
            <p:ph idx="1"/>
          </p:nvPr>
        </p:nvSpPr>
        <p:spPr>
          <a:xfrm>
            <a:off x="489195" y="1825625"/>
            <a:ext cx="7886699" cy="4496475"/>
          </a:xfrm>
        </p:spPr>
        <p:txBody>
          <a:bodyPr/>
          <a:lstStyle/>
          <a:p>
            <a:endParaRPr lang="en-US"/>
          </a:p>
        </p:txBody>
      </p:sp>
    </p:spTree>
    <p:extLst>
      <p:ext uri="{BB962C8B-B14F-4D97-AF65-F5344CB8AC3E}">
        <p14:creationId xmlns:p14="http://schemas.microsoft.com/office/powerpoint/2010/main" val="4184914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4C6AFEA1-2084-4116-B32A-32AB04AC0FDB}"/>
              </a:ext>
            </a:extLst>
          </p:cNvPr>
          <p:cNvSpPr txBox="1"/>
          <p:nvPr/>
        </p:nvSpPr>
        <p:spPr>
          <a:xfrm>
            <a:off x="557630" y="2687416"/>
            <a:ext cx="7886699" cy="2862322"/>
          </a:xfrm>
          <a:prstGeom prst="rect">
            <a:avLst/>
          </a:prstGeom>
          <a:noFill/>
        </p:spPr>
        <p:txBody>
          <a:bodyPr wrap="square" rtlCol="0">
            <a:spAutoFit/>
          </a:bodyPr>
          <a:lstStyle/>
          <a:p>
            <a:pPr algn="ctr"/>
            <a:r>
              <a:rPr lang="en-US" sz="2000" b="1" dirty="0"/>
              <a:t>Interested in sponsoring this event and making a difference at Latigo? </a:t>
            </a:r>
          </a:p>
          <a:p>
            <a:pPr algn="ctr"/>
            <a:endParaRPr lang="en-US" sz="2000" dirty="0"/>
          </a:p>
          <a:p>
            <a:pPr algn="ctr"/>
            <a:r>
              <a:rPr lang="en-US" sz="2000" dirty="0"/>
              <a:t>Contact Natalie Field at 251-490-0744 or </a:t>
            </a:r>
            <a:r>
              <a:rPr lang="en-US" sz="2000" dirty="0">
                <a:hlinkClick r:id="rId2"/>
              </a:rPr>
              <a:t>natalie@atlatigo.com</a:t>
            </a:r>
            <a:r>
              <a:rPr lang="en-US" sz="2000" dirty="0"/>
              <a:t>.</a:t>
            </a:r>
          </a:p>
          <a:p>
            <a:pPr algn="ctr"/>
            <a:endParaRPr lang="en-US" sz="2000" dirty="0"/>
          </a:p>
          <a:p>
            <a:pPr algn="ctr"/>
            <a:endParaRPr lang="en-US" sz="2000" dirty="0"/>
          </a:p>
          <a:p>
            <a:pPr algn="ctr"/>
            <a:r>
              <a:rPr lang="en-US" sz="2000" b="1" dirty="0"/>
              <a:t>Interested in donating an item to our silent auction?</a:t>
            </a:r>
          </a:p>
          <a:p>
            <a:pPr algn="ctr"/>
            <a:endParaRPr lang="en-US" sz="2000" dirty="0"/>
          </a:p>
          <a:p>
            <a:pPr algn="ctr"/>
            <a:r>
              <a:rPr lang="en-US" sz="2000" dirty="0"/>
              <a:t>Contact Diedre Smith 719.337.3564 at  </a:t>
            </a:r>
            <a:r>
              <a:rPr lang="en-US" sz="2000" dirty="0">
                <a:hlinkClick r:id="rId3"/>
              </a:rPr>
              <a:t>diedre@yjsmith.com</a:t>
            </a:r>
            <a:r>
              <a:rPr lang="en-US" sz="2000" dirty="0"/>
              <a:t>.</a:t>
            </a:r>
          </a:p>
          <a:p>
            <a:pPr algn="ctr"/>
            <a:endParaRPr lang="en-US" sz="2000" dirty="0"/>
          </a:p>
        </p:txBody>
      </p:sp>
      <p:pic>
        <p:nvPicPr>
          <p:cNvPr id="2" name="Picture 1">
            <a:extLst>
              <a:ext uri="{FF2B5EF4-FFF2-40B4-BE49-F238E27FC236}">
                <a16:creationId xmlns:a16="http://schemas.microsoft.com/office/drawing/2014/main" id="{253296D8-901C-4087-B33F-9916CBD5DD98}"/>
              </a:ext>
            </a:extLst>
          </p:cNvPr>
          <p:cNvPicPr>
            <a:picLocks noChangeAspect="1"/>
          </p:cNvPicPr>
          <p:nvPr/>
        </p:nvPicPr>
        <p:blipFill>
          <a:blip r:embed="rId4"/>
          <a:stretch>
            <a:fillRect/>
          </a:stretch>
        </p:blipFill>
        <p:spPr>
          <a:xfrm>
            <a:off x="6525762" y="5640597"/>
            <a:ext cx="2182557" cy="865707"/>
          </a:xfrm>
          <a:prstGeom prst="rect">
            <a:avLst/>
          </a:prstGeom>
        </p:spPr>
      </p:pic>
      <p:sp>
        <p:nvSpPr>
          <p:cNvPr id="4" name="Content Placeholder 3">
            <a:extLst>
              <a:ext uri="{FF2B5EF4-FFF2-40B4-BE49-F238E27FC236}">
                <a16:creationId xmlns:a16="http://schemas.microsoft.com/office/drawing/2014/main" id="{AA5E34F4-7E7F-E14F-BAAE-88A640D1239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2243660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2754</TotalTime>
  <Words>326</Words>
  <Application>Microsoft Macintosh PowerPoint</Application>
  <PresentationFormat>On-screen Show (4:3)</PresentationFormat>
  <Paragraphs>52</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Harlow Solid Italic</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Muirheid, Sara</dc:creator>
  <cp:lastModifiedBy>natalie atlatigo.com</cp:lastModifiedBy>
  <cp:revision>6</cp:revision>
  <dcterms:created xsi:type="dcterms:W3CDTF">2021-03-08T22:03:26Z</dcterms:created>
  <dcterms:modified xsi:type="dcterms:W3CDTF">2021-03-10T23:53:57Z</dcterms:modified>
</cp:coreProperties>
</file>